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notesMasterIdLst>
    <p:notesMasterId r:id="rId26"/>
  </p:notesMasterIdLst>
  <p:sldIdLst>
    <p:sldId id="263" r:id="rId2"/>
    <p:sldId id="264" r:id="rId3"/>
    <p:sldId id="256" r:id="rId4"/>
    <p:sldId id="257" r:id="rId5"/>
    <p:sldId id="259" r:id="rId6"/>
    <p:sldId id="260" r:id="rId7"/>
    <p:sldId id="261" r:id="rId8"/>
    <p:sldId id="293" r:id="rId9"/>
    <p:sldId id="268" r:id="rId10"/>
    <p:sldId id="269" r:id="rId11"/>
    <p:sldId id="270" r:id="rId12"/>
    <p:sldId id="289" r:id="rId13"/>
    <p:sldId id="290" r:id="rId14"/>
    <p:sldId id="274" r:id="rId15"/>
    <p:sldId id="278" r:id="rId16"/>
    <p:sldId id="279" r:id="rId17"/>
    <p:sldId id="280" r:id="rId18"/>
    <p:sldId id="282" r:id="rId19"/>
    <p:sldId id="291" r:id="rId20"/>
    <p:sldId id="284" r:id="rId21"/>
    <p:sldId id="285" r:id="rId22"/>
    <p:sldId id="287" r:id="rId23"/>
    <p:sldId id="286"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6455"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1BD2A-92F6-4701-8107-30874387C01B}" type="datetimeFigureOut">
              <a:rPr lang="es-MX" smtClean="0"/>
              <a:t>07/11/2023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0DFED-72A3-43D3-ABF0-025951E61DBD}" type="slidenum">
              <a:rPr lang="es-MX" smtClean="0"/>
              <a:t>‹Nº›</a:t>
            </a:fld>
            <a:endParaRPr lang="es-MX"/>
          </a:p>
        </p:txBody>
      </p:sp>
    </p:spTree>
    <p:extLst>
      <p:ext uri="{BB962C8B-B14F-4D97-AF65-F5344CB8AC3E}">
        <p14:creationId xmlns:p14="http://schemas.microsoft.com/office/powerpoint/2010/main" val="405080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4CFAE97-46A6-4665-8B61-DF491A48FA6D}" type="slidenum">
              <a:rPr lang="es-MX" smtClean="0"/>
              <a:t>22</a:t>
            </a:fld>
            <a:endParaRPr lang="es-MX"/>
          </a:p>
        </p:txBody>
      </p:sp>
    </p:spTree>
    <p:extLst>
      <p:ext uri="{BB962C8B-B14F-4D97-AF65-F5344CB8AC3E}">
        <p14:creationId xmlns:p14="http://schemas.microsoft.com/office/powerpoint/2010/main" val="258181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0AFAB6-2E06-43E9-9C2F-5CCF905D87FF}" type="datetimeFigureOut">
              <a:rPr lang="es-MX" smtClean="0"/>
              <a:t>07/11/2023</a:t>
            </a:fld>
            <a:endParaRPr lang="es-MX"/>
          </a:p>
        </p:txBody>
      </p:sp>
      <p:sp>
        <p:nvSpPr>
          <p:cNvPr id="5" name="Footer Placeholder 4"/>
          <p:cNvSpPr>
            <a:spLocks noGrp="1"/>
          </p:cNvSpPr>
          <p:nvPr>
            <p:ph type="ftr" sz="quarter" idx="11"/>
          </p:nvPr>
        </p:nvSpPr>
        <p:spPr>
          <a:xfrm>
            <a:off x="2396319" y="329308"/>
            <a:ext cx="3086292" cy="309201"/>
          </a:xfrm>
        </p:spPr>
        <p:txBody>
          <a:bodyPr/>
          <a:lstStyle/>
          <a:p>
            <a:endParaRPr lang="es-MX"/>
          </a:p>
        </p:txBody>
      </p:sp>
      <p:sp>
        <p:nvSpPr>
          <p:cNvPr id="6" name="Slide Number Placeholder 5"/>
          <p:cNvSpPr>
            <a:spLocks noGrp="1"/>
          </p:cNvSpPr>
          <p:nvPr>
            <p:ph type="sldNum" sz="quarter" idx="12"/>
          </p:nvPr>
        </p:nvSpPr>
        <p:spPr>
          <a:xfrm>
            <a:off x="1434703" y="798973"/>
            <a:ext cx="802005" cy="503578"/>
          </a:xfrm>
        </p:spPr>
        <p:txBody>
          <a:bodyPr/>
          <a:lstStyle/>
          <a:p>
            <a:fld id="{0DD514DA-58DB-4AA5-AFA7-3A2DF7583AB1}" type="slidenum">
              <a:rPr lang="es-MX" smtClean="0"/>
              <a:t>‹Nº›</a:t>
            </a:fld>
            <a:endParaRPr lang="es-MX"/>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800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0AFAB6-2E06-43E9-9C2F-5CCF905D87FF}"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D514DA-58DB-4AA5-AFA7-3A2DF7583AB1}" type="slidenum">
              <a:rPr lang="es-MX" smtClean="0"/>
              <a:t>‹Nº›</a:t>
            </a:fld>
            <a:endParaRPr lang="es-MX"/>
          </a:p>
        </p:txBody>
      </p:sp>
    </p:spTree>
    <p:extLst>
      <p:ext uri="{BB962C8B-B14F-4D97-AF65-F5344CB8AC3E}">
        <p14:creationId xmlns:p14="http://schemas.microsoft.com/office/powerpoint/2010/main" val="100258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0AFAB6-2E06-43E9-9C2F-5CCF905D87FF}"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D514DA-58DB-4AA5-AFA7-3A2DF7583AB1}" type="slidenum">
              <a:rPr lang="es-MX" smtClean="0"/>
              <a:t>‹Nº›</a:t>
            </a:fld>
            <a:endParaRPr lang="es-MX"/>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209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0AFAB6-2E06-43E9-9C2F-5CCF905D87FF}"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D514DA-58DB-4AA5-AFA7-3A2DF7583AB1}" type="slidenum">
              <a:rPr lang="es-MX" smtClean="0"/>
              <a:t>‹Nº›</a:t>
            </a:fld>
            <a:endParaRPr lang="es-MX"/>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154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0AFAB6-2E06-43E9-9C2F-5CCF905D87FF}"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D514DA-58DB-4AA5-AFA7-3A2DF7583AB1}" type="slidenum">
              <a:rPr lang="es-MX" smtClean="0"/>
              <a:t>‹Nº›</a:t>
            </a:fld>
            <a:endParaRPr lang="es-MX"/>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11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E0AFAB6-2E06-43E9-9C2F-5CCF905D87FF}" type="datetimeFigureOut">
              <a:rPr lang="es-MX" smtClean="0"/>
              <a:t>07/11/2023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D514DA-58DB-4AA5-AFA7-3A2DF7583AB1}" type="slidenum">
              <a:rPr lang="es-MX" smtClean="0"/>
              <a:t>‹Nº›</a:t>
            </a:fld>
            <a:endParaRPr lang="es-MX"/>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298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443491" y="2824270"/>
            <a:ext cx="3125766"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889182" y="2821491"/>
            <a:ext cx="31256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0AFAB6-2E06-43E9-9C2F-5CCF905D87FF}" type="datetimeFigureOut">
              <a:rPr lang="es-MX" smtClean="0"/>
              <a:t>07/11/2023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DD514DA-58DB-4AA5-AFA7-3A2DF7583AB1}" type="slidenum">
              <a:rPr lang="es-MX" smtClean="0"/>
              <a:t>‹Nº›</a:t>
            </a:fld>
            <a:endParaRPr lang="es-MX"/>
          </a:p>
        </p:txBody>
      </p:sp>
    </p:spTree>
    <p:extLst>
      <p:ext uri="{BB962C8B-B14F-4D97-AF65-F5344CB8AC3E}">
        <p14:creationId xmlns:p14="http://schemas.microsoft.com/office/powerpoint/2010/main" val="243539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E0AFAB6-2E06-43E9-9C2F-5CCF905D87FF}" type="datetimeFigureOut">
              <a:rPr lang="es-MX" smtClean="0"/>
              <a:t>07/11/2023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DD514DA-58DB-4AA5-AFA7-3A2DF7583AB1}" type="slidenum">
              <a:rPr lang="es-MX" smtClean="0"/>
              <a:t>‹Nº›</a:t>
            </a:fld>
            <a:endParaRPr lang="es-MX"/>
          </a:p>
        </p:txBody>
      </p:sp>
    </p:spTree>
    <p:extLst>
      <p:ext uri="{BB962C8B-B14F-4D97-AF65-F5344CB8AC3E}">
        <p14:creationId xmlns:p14="http://schemas.microsoft.com/office/powerpoint/2010/main" val="375094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AFAB6-2E06-43E9-9C2F-5CCF905D87FF}" type="datetimeFigureOut">
              <a:rPr lang="es-MX" smtClean="0"/>
              <a:t>07/11/2023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DD514DA-58DB-4AA5-AFA7-3A2DF7583AB1}" type="slidenum">
              <a:rPr lang="es-MX" smtClean="0"/>
              <a:t>‹Nº›</a:t>
            </a:fld>
            <a:endParaRPr lang="es-MX"/>
          </a:p>
        </p:txBody>
      </p:sp>
    </p:spTree>
    <p:extLst>
      <p:ext uri="{BB962C8B-B14F-4D97-AF65-F5344CB8AC3E}">
        <p14:creationId xmlns:p14="http://schemas.microsoft.com/office/powerpoint/2010/main" val="24290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0AFAB6-2E06-43E9-9C2F-5CCF905D87FF}" type="datetimeFigureOut">
              <a:rPr lang="es-MX" smtClean="0"/>
              <a:t>07/11/2023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D514DA-58DB-4AA5-AFA7-3A2DF7583AB1}" type="slidenum">
              <a:rPr lang="es-MX" smtClean="0"/>
              <a:t>‹Nº›</a:t>
            </a:fld>
            <a:endParaRPr lang="es-MX"/>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740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0E0AFAB6-2E06-43E9-9C2F-5CCF905D87FF}" type="datetimeFigureOut">
              <a:rPr lang="es-MX" smtClean="0"/>
              <a:t>07/11/2023</a:t>
            </a:fld>
            <a:endParaRPr lang="es-MX"/>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0DD514DA-58DB-4AA5-AFA7-3A2DF7583AB1}" type="slidenum">
              <a:rPr lang="es-MX" smtClean="0"/>
              <a:t>‹Nº›</a:t>
            </a:fld>
            <a:endParaRPr lang="es-MX"/>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616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E0AFAB6-2E06-43E9-9C2F-5CCF905D87FF}" type="datetimeFigureOut">
              <a:rPr lang="es-MX" smtClean="0"/>
              <a:t>07/11/2023</a:t>
            </a:fld>
            <a:endParaRPr lang="es-MX"/>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DD514DA-58DB-4AA5-AFA7-3A2DF7583AB1}" type="slidenum">
              <a:rPr lang="es-MX" smtClean="0"/>
              <a:t>‹Nº›</a:t>
            </a:fld>
            <a:endParaRPr lang="es-MX"/>
          </a:p>
        </p:txBody>
      </p:sp>
    </p:spTree>
    <p:extLst>
      <p:ext uri="{BB962C8B-B14F-4D97-AF65-F5344CB8AC3E}">
        <p14:creationId xmlns:p14="http://schemas.microsoft.com/office/powerpoint/2010/main" val="277511067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20080" y="349053"/>
            <a:ext cx="6044208" cy="1872207"/>
          </a:xfrm>
        </p:spPr>
        <p:txBody>
          <a:bodyPr/>
          <a:lstStyle/>
          <a:p>
            <a:r>
              <a:rPr lang="es-MX" sz="4800" i="1" dirty="0"/>
              <a:t>       CETIS 31 </a:t>
            </a:r>
            <a:br>
              <a:rPr lang="es-MX" sz="4800" i="1" dirty="0"/>
            </a:br>
            <a:r>
              <a:rPr lang="es-MX" sz="4800" i="1" dirty="0"/>
              <a:t>“LEONA VICARIO</a:t>
            </a:r>
            <a:r>
              <a:rPr lang="es-MX" dirty="0"/>
              <a:t>	“</a:t>
            </a:r>
          </a:p>
        </p:txBody>
      </p:sp>
      <p:sp>
        <p:nvSpPr>
          <p:cNvPr id="3" name="2 Subtítulo"/>
          <p:cNvSpPr>
            <a:spLocks noGrp="1"/>
          </p:cNvSpPr>
          <p:nvPr>
            <p:ph type="subTitle" idx="1"/>
          </p:nvPr>
        </p:nvSpPr>
        <p:spPr>
          <a:xfrm>
            <a:off x="539552" y="2708920"/>
            <a:ext cx="8352928" cy="3672408"/>
          </a:xfrm>
        </p:spPr>
        <p:txBody>
          <a:bodyPr/>
          <a:lstStyle/>
          <a:p>
            <a:pPr algn="l"/>
            <a:r>
              <a:rPr lang="es-MX" dirty="0"/>
              <a:t>CONTAMOS CON DOS ÁREAS DE ESTUDIO.</a:t>
            </a:r>
          </a:p>
          <a:p>
            <a:pPr algn="l"/>
            <a:r>
              <a:rPr lang="es-MX" dirty="0"/>
              <a:t>LAS CUALES SON :</a:t>
            </a:r>
          </a:p>
          <a:p>
            <a:pPr algn="l"/>
            <a:r>
              <a:rPr lang="es-MX" sz="3600" dirty="0"/>
              <a:t>1- ECONÓMICO-ADMINISTRATIVO.</a:t>
            </a:r>
          </a:p>
          <a:p>
            <a:pPr algn="l"/>
            <a:r>
              <a:rPr lang="es-MX" sz="3600" dirty="0"/>
              <a:t>2- INFORMÁTICA</a:t>
            </a:r>
            <a:r>
              <a:rPr lang="es-MX" dirty="0"/>
              <a:t>.</a:t>
            </a:r>
          </a:p>
          <a:p>
            <a:pPr algn="l"/>
            <a:endParaRPr lang="es-MX" dirty="0"/>
          </a:p>
          <a:p>
            <a:pPr algn="l"/>
            <a:endParaRPr lang="es-MX" dirty="0"/>
          </a:p>
          <a:p>
            <a:endParaRPr lang="es-MX" dirty="0"/>
          </a:p>
          <a:p>
            <a:endParaRPr lang="es-MX" dirty="0"/>
          </a:p>
          <a:p>
            <a:endParaRPr lang="es-MX" dirty="0"/>
          </a:p>
        </p:txBody>
      </p:sp>
      <p:pic>
        <p:nvPicPr>
          <p:cNvPr id="5" name="Imagen 4">
            <a:extLst>
              <a:ext uri="{FF2B5EF4-FFF2-40B4-BE49-F238E27FC236}">
                <a16:creationId xmlns:a16="http://schemas.microsoft.com/office/drawing/2014/main" id="{7CD4C5E5-09A0-4818-93EC-2E35896DF1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431424"/>
            <a:ext cx="1707464" cy="1707464"/>
          </a:xfrm>
          <a:prstGeom prst="rect">
            <a:avLst/>
          </a:prstGeom>
        </p:spPr>
      </p:pic>
    </p:spTree>
    <p:extLst>
      <p:ext uri="{BB962C8B-B14F-4D97-AF65-F5344CB8AC3E}">
        <p14:creationId xmlns:p14="http://schemas.microsoft.com/office/powerpoint/2010/main" val="95650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467544" y="836712"/>
            <a:ext cx="6264696" cy="4895949"/>
          </a:xfrm>
        </p:spPr>
        <p:txBody>
          <a:bodyPr>
            <a:normAutofit lnSpcReduction="10000"/>
          </a:bodyPr>
          <a:lstStyle/>
          <a:p>
            <a:pPr algn="just"/>
            <a:r>
              <a:rPr lang="es-MX" dirty="0"/>
              <a:t>La contabilidad es relevante porque en la actualidad toda forma económica requiere los servicios de un especialista, que lleve a cabo el registro sistemático de las operaciones económicas de entidades comerciales, industriales y de servicios, en un sistema manual y electrónico a través de software especializado para contar con información financiera, veraz y oportuna que les permita la toma de decisiones; además de cumplir con las disposiciones fiscales vigentes, considerando a las características propias de la entidad, determinar los pagos de nómina de sus empleados ,así como el análisis de los diferentes procesos que se llevan acabo en las áreas de la empresa con el propósito de establecer mecanismos de control interno.</a:t>
            </a:r>
          </a:p>
          <a:p>
            <a:endParaRPr lang="es-MX" dirty="0"/>
          </a:p>
        </p:txBody>
      </p:sp>
      <p:pic>
        <p:nvPicPr>
          <p:cNvPr id="4098" name="Picture 2" descr="Actualizacion desde cualquier versión Aspel COI a la Versión 9">
            <a:extLst>
              <a:ext uri="{FF2B5EF4-FFF2-40B4-BE49-F238E27FC236}">
                <a16:creationId xmlns:a16="http://schemas.microsoft.com/office/drawing/2014/main" id="{A09404F2-A428-41DB-AA52-EE99E6EE3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836712"/>
            <a:ext cx="1944216" cy="14476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spel NOI 9.0 Actualización 2 Usuarios 99 Empresas Licencia Electrónica –  Tienda Virtual en Linea">
            <a:extLst>
              <a:ext uri="{FF2B5EF4-FFF2-40B4-BE49-F238E27FC236}">
                <a16:creationId xmlns:a16="http://schemas.microsoft.com/office/drawing/2014/main" id="{21D9BD8C-1961-46A0-B947-E4F73C0D3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420888"/>
            <a:ext cx="1883628" cy="14058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quete Completo - Programas Contables y Fiscales en Excel - Programas  Contables en Excel para Personas Morales México">
            <a:extLst>
              <a:ext uri="{FF2B5EF4-FFF2-40B4-BE49-F238E27FC236}">
                <a16:creationId xmlns:a16="http://schemas.microsoft.com/office/drawing/2014/main" id="{03E9A04A-A3AA-4A03-A471-BF63ECC62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460" y="3986889"/>
            <a:ext cx="1671637" cy="23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7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tabilidad electrónica: una herramienta necesaria para tu negocio - El  Diario de Yucatán">
            <a:extLst>
              <a:ext uri="{FF2B5EF4-FFF2-40B4-BE49-F238E27FC236}">
                <a16:creationId xmlns:a16="http://schemas.microsoft.com/office/drawing/2014/main" id="{4C154675-4867-40DC-9EA5-5C81D9B33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094" y="1640210"/>
            <a:ext cx="2877370" cy="178879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4294967295"/>
          </p:nvPr>
        </p:nvSpPr>
        <p:spPr>
          <a:xfrm>
            <a:off x="395536" y="748506"/>
            <a:ext cx="5976664" cy="5360988"/>
          </a:xfrm>
        </p:spPr>
        <p:txBody>
          <a:bodyPr>
            <a:normAutofit lnSpcReduction="10000"/>
          </a:bodyPr>
          <a:lstStyle/>
          <a:p>
            <a:pPr algn="just"/>
            <a:r>
              <a:rPr lang="es-MX" dirty="0"/>
              <a:t>La carrera de Técnico en Contabilidad desarrolla en el estudiante las siguientes Competencias o Módulos  Profesionales:</a:t>
            </a:r>
          </a:p>
          <a:p>
            <a:pPr marL="0" indent="0">
              <a:buNone/>
            </a:pPr>
            <a:r>
              <a:rPr lang="es-MX" dirty="0"/>
              <a:t> •</a:t>
            </a:r>
            <a:r>
              <a:rPr lang="es-MX" b="1" dirty="0"/>
              <a:t>Registra operaciones contables de empresas comerciales y  de servicios</a:t>
            </a:r>
            <a:r>
              <a:rPr lang="es-MX" dirty="0"/>
              <a:t>.</a:t>
            </a:r>
          </a:p>
          <a:p>
            <a:pPr marL="0" indent="0">
              <a:buNone/>
            </a:pPr>
            <a:r>
              <a:rPr lang="es-MX" b="1" dirty="0"/>
              <a:t>•Opera los procesos contables dentro de un sistema electrónico.</a:t>
            </a:r>
            <a:endParaRPr lang="es-MX" sz="1000" b="1" dirty="0"/>
          </a:p>
          <a:p>
            <a:pPr marL="0" indent="0">
              <a:buNone/>
            </a:pPr>
            <a:r>
              <a:rPr lang="es-MX" b="1" dirty="0"/>
              <a:t>•Registra operaciones contables de una entidad fabril.</a:t>
            </a:r>
            <a:endParaRPr lang="es-MX" dirty="0"/>
          </a:p>
          <a:p>
            <a:pPr marL="0" indent="0">
              <a:buNone/>
            </a:pPr>
            <a:r>
              <a:rPr lang="es-MX" b="1" dirty="0"/>
              <a:t>•Determina las contribuciones fiscales de personas físicas y morales.</a:t>
            </a:r>
            <a:endParaRPr lang="es-MX" dirty="0"/>
          </a:p>
          <a:p>
            <a:pPr marL="0" indent="0">
              <a:buNone/>
            </a:pPr>
            <a:r>
              <a:rPr lang="es-MX" b="1" dirty="0"/>
              <a:t>•Asiste en actividades de auditoría de una entidad.</a:t>
            </a:r>
            <a:endParaRPr lang="es-MX" dirty="0"/>
          </a:p>
          <a:p>
            <a:endParaRPr lang="es-MX" dirty="0"/>
          </a:p>
        </p:txBody>
      </p:sp>
      <p:pic>
        <p:nvPicPr>
          <p:cNvPr id="5126" name="Picture 6" descr="Quiénes deben presentar la declaración de depósitos en efectivo del SAT?">
            <a:extLst>
              <a:ext uri="{FF2B5EF4-FFF2-40B4-BE49-F238E27FC236}">
                <a16:creationId xmlns:a16="http://schemas.microsoft.com/office/drawing/2014/main" id="{95A80F58-671E-42A7-894A-30A8845FE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96914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8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93DC0F-F29F-4594-A259-9BA2B961E720}"/>
              </a:ext>
            </a:extLst>
          </p:cNvPr>
          <p:cNvSpPr txBox="1"/>
          <p:nvPr/>
        </p:nvSpPr>
        <p:spPr>
          <a:xfrm>
            <a:off x="827584" y="1700808"/>
            <a:ext cx="3312368" cy="2677656"/>
          </a:xfrm>
          <a:prstGeom prst="rect">
            <a:avLst/>
          </a:prstGeom>
          <a:noFill/>
        </p:spPr>
        <p:txBody>
          <a:bodyPr wrap="square">
            <a:spAutoFit/>
          </a:bodyPr>
          <a:lstStyle/>
          <a:p>
            <a:pPr algn="just"/>
            <a:r>
              <a:rPr lang="es-MX" sz="2400" dirty="0"/>
              <a:t>Una vez concluido el Bachillerato Tecnológico con la especialidad de Contabilidad, el alumno podrá ingresar al mundo laboral en: Empresa, Despacho contable, etc.</a:t>
            </a:r>
          </a:p>
        </p:txBody>
      </p:sp>
      <p:pic>
        <p:nvPicPr>
          <p:cNvPr id="2050" name="Picture 2" descr="Despacho Contable - Home | Facebook">
            <a:extLst>
              <a:ext uri="{FF2B5EF4-FFF2-40B4-BE49-F238E27FC236}">
                <a16:creationId xmlns:a16="http://schemas.microsoft.com/office/drawing/2014/main" id="{F74C75C3-4EE4-4F45-B7BD-B8EECB788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50" y="548680"/>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ndes empresas | Concepto, características y ejemplos">
            <a:extLst>
              <a:ext uri="{FF2B5EF4-FFF2-40B4-BE49-F238E27FC236}">
                <a16:creationId xmlns:a16="http://schemas.microsoft.com/office/drawing/2014/main" id="{87303C60-D216-41F5-B6C9-0E17D644F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08920"/>
            <a:ext cx="3329651" cy="204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2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CB99CB2-7AA8-0C46-B07B-4B25FB91E932}"/>
              </a:ext>
            </a:extLst>
          </p:cNvPr>
          <p:cNvPicPr>
            <a:picLocks noChangeAspect="1"/>
          </p:cNvPicPr>
          <p:nvPr/>
        </p:nvPicPr>
        <p:blipFill>
          <a:blip r:embed="rId2"/>
          <a:stretch>
            <a:fillRect/>
          </a:stretch>
        </p:blipFill>
        <p:spPr>
          <a:xfrm>
            <a:off x="683568" y="242887"/>
            <a:ext cx="7632847" cy="6372225"/>
          </a:xfrm>
          <a:prstGeom prst="rect">
            <a:avLst/>
          </a:prstGeom>
        </p:spPr>
      </p:pic>
    </p:spTree>
    <p:extLst>
      <p:ext uri="{BB962C8B-B14F-4D97-AF65-F5344CB8AC3E}">
        <p14:creationId xmlns:p14="http://schemas.microsoft.com/office/powerpoint/2010/main" val="370266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9246" y="260648"/>
            <a:ext cx="8193233" cy="1584176"/>
          </a:xfrm>
        </p:spPr>
        <p:txBody>
          <a:bodyPr>
            <a:noAutofit/>
          </a:bodyPr>
          <a:lstStyle/>
          <a:p>
            <a:r>
              <a:rPr lang="es-MX" sz="3600" b="1" dirty="0">
                <a:solidFill>
                  <a:srgbClr val="C00000"/>
                </a:solidFill>
                <a:latin typeface="+mn-lt"/>
                <a:ea typeface="+mn-ea"/>
                <a:cs typeface="+mn-cs"/>
              </a:rPr>
              <a:t>EN EL ÁREA DE INFORMÁTICA TENEMOS DOS CARRERAS LAS CUALES SON</a:t>
            </a:r>
            <a:r>
              <a:rPr lang="es-MX" b="1" dirty="0">
                <a:solidFill>
                  <a:srgbClr val="C00000"/>
                </a:solidFill>
                <a:latin typeface="+mn-lt"/>
                <a:ea typeface="+mn-ea"/>
                <a:cs typeface="+mn-cs"/>
              </a:rPr>
              <a:t>:</a:t>
            </a:r>
            <a:br>
              <a:rPr lang="es-MX" sz="4800" b="1" dirty="0">
                <a:solidFill>
                  <a:srgbClr val="C00000"/>
                </a:solidFill>
                <a:latin typeface="+mn-lt"/>
                <a:ea typeface="+mn-ea"/>
                <a:cs typeface="+mn-cs"/>
              </a:rPr>
            </a:br>
            <a:endParaRPr lang="es-MX" sz="4800" b="1" dirty="0">
              <a:solidFill>
                <a:srgbClr val="C00000"/>
              </a:solidFill>
              <a:latin typeface="+mn-lt"/>
              <a:ea typeface="+mn-ea"/>
              <a:cs typeface="+mn-cs"/>
            </a:endParaRPr>
          </a:p>
        </p:txBody>
      </p:sp>
      <p:sp>
        <p:nvSpPr>
          <p:cNvPr id="3" name="2 Marcador de contenido"/>
          <p:cNvSpPr>
            <a:spLocks noGrp="1"/>
          </p:cNvSpPr>
          <p:nvPr>
            <p:ph idx="1"/>
          </p:nvPr>
        </p:nvSpPr>
        <p:spPr>
          <a:xfrm>
            <a:off x="699247" y="2492896"/>
            <a:ext cx="7745505" cy="3096344"/>
          </a:xfrm>
        </p:spPr>
        <p:txBody>
          <a:bodyPr>
            <a:normAutofit lnSpcReduction="10000"/>
          </a:bodyPr>
          <a:lstStyle/>
          <a:p>
            <a:pPr marL="1371600" lvl="3" indent="0">
              <a:buNone/>
            </a:pPr>
            <a:endParaRPr lang="es-MX" sz="1600" dirty="0"/>
          </a:p>
          <a:p>
            <a:r>
              <a:rPr lang="es-MX" sz="3200" dirty="0"/>
              <a:t>PROGRAMACIÓN</a:t>
            </a:r>
          </a:p>
          <a:p>
            <a:endParaRPr lang="es-MX" sz="3200" dirty="0"/>
          </a:p>
          <a:p>
            <a:r>
              <a:rPr lang="es-MX" sz="3200" dirty="0"/>
              <a:t>SOPORTE Y MANTENIMIENTO DE EQUIPO DE COMPUTO</a:t>
            </a:r>
          </a:p>
          <a:p>
            <a:endParaRPr lang="es-MX" dirty="0"/>
          </a:p>
          <a:p>
            <a:pPr marL="0" indent="0">
              <a:buNone/>
            </a:pPr>
            <a:endParaRPr lang="es-MX" dirty="0"/>
          </a:p>
          <a:p>
            <a:endParaRPr lang="es-MX" dirty="0"/>
          </a:p>
        </p:txBody>
      </p:sp>
    </p:spTree>
    <p:extLst>
      <p:ext uri="{BB962C8B-B14F-4D97-AF65-F5344CB8AC3E}">
        <p14:creationId xmlns:p14="http://schemas.microsoft.com/office/powerpoint/2010/main" val="369368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116632"/>
            <a:ext cx="6264696" cy="2541431"/>
          </a:xfrm>
        </p:spPr>
        <p:txBody>
          <a:bodyPr>
            <a:normAutofit fontScale="90000"/>
          </a:bodyPr>
          <a:lstStyle/>
          <a:p>
            <a:br>
              <a:rPr lang="es-MX" dirty="0"/>
            </a:br>
            <a:br>
              <a:rPr lang="es-MX" dirty="0"/>
            </a:br>
            <a:br>
              <a:rPr lang="es-MX" dirty="0"/>
            </a:br>
            <a:r>
              <a:rPr lang="es-MX" b="1" dirty="0"/>
              <a:t>programación</a:t>
            </a:r>
            <a:br>
              <a:rPr lang="es-MX" b="1" dirty="0"/>
            </a:br>
            <a:endParaRPr lang="es-MX" b="1" dirty="0"/>
          </a:p>
        </p:txBody>
      </p:sp>
      <p:pic>
        <p:nvPicPr>
          <p:cNvPr id="1026" name="Picture 2" descr="Por qué la programación es tan importante hoy en día - Blog de Vleeko">
            <a:extLst>
              <a:ext uri="{FF2B5EF4-FFF2-40B4-BE49-F238E27FC236}">
                <a16:creationId xmlns:a16="http://schemas.microsoft.com/office/drawing/2014/main" id="{A57DB9E1-C0FA-4C98-9CA7-37729DDE1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3250307" cy="21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5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s lenguajes de programación más demandados en el 2021">
            <a:extLst>
              <a:ext uri="{FF2B5EF4-FFF2-40B4-BE49-F238E27FC236}">
                <a16:creationId xmlns:a16="http://schemas.microsoft.com/office/drawing/2014/main" id="{46071F4C-644D-40CD-A93D-2FCCD6182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63" y="1700808"/>
            <a:ext cx="2880319" cy="236696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319382" y="1268760"/>
            <a:ext cx="5472609" cy="4524315"/>
          </a:xfrm>
          <a:prstGeom prst="rect">
            <a:avLst/>
          </a:prstGeom>
        </p:spPr>
        <p:txBody>
          <a:bodyPr wrap="square">
            <a:spAutoFit/>
          </a:bodyPr>
          <a:lstStyle/>
          <a:p>
            <a:pPr algn="just"/>
            <a:r>
              <a:rPr lang="es-MX" dirty="0"/>
              <a:t>La formación que ofrece la carrera de Técnico en Programación permite al alumno, a través de la articulación de saberes de diversos campos, realizar actividades dirigidas a la: </a:t>
            </a:r>
          </a:p>
          <a:p>
            <a:pPr algn="just"/>
            <a:endParaRPr lang="es-MX" dirty="0"/>
          </a:p>
          <a:p>
            <a:pPr algn="just"/>
            <a:r>
              <a:rPr lang="es-MX" dirty="0"/>
              <a:t>•Instalación y desarrollo de software de aplicación utilizando programación estructurada y orientada a objetos en ambientes web y móviles, con almacenamiento persistente de datos.</a:t>
            </a:r>
          </a:p>
          <a:p>
            <a:pPr algn="just"/>
            <a:endParaRPr lang="es-MX" dirty="0"/>
          </a:p>
          <a:p>
            <a:pPr algn="just"/>
            <a:r>
              <a:rPr lang="es-MX" dirty="0"/>
              <a:t>•Así como la configuración y administración de plataforma e-learning y  Comercio electrónico. </a:t>
            </a:r>
          </a:p>
          <a:p>
            <a:pPr algn="just"/>
            <a:r>
              <a:rPr lang="es-MX" dirty="0"/>
              <a:t> </a:t>
            </a:r>
          </a:p>
          <a:p>
            <a:pPr algn="just"/>
            <a:endParaRPr lang="es-MX" dirty="0"/>
          </a:p>
          <a:p>
            <a:pPr algn="just"/>
            <a:endParaRPr lang="es-MX" dirty="0"/>
          </a:p>
          <a:p>
            <a:pPr algn="just"/>
            <a:endParaRPr lang="es-MX" dirty="0"/>
          </a:p>
        </p:txBody>
      </p:sp>
    </p:spTree>
    <p:extLst>
      <p:ext uri="{BB962C8B-B14F-4D97-AF65-F5344CB8AC3E}">
        <p14:creationId xmlns:p14="http://schemas.microsoft.com/office/powerpoint/2010/main" val="231336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portancia de la programación en una empresa">
            <a:extLst>
              <a:ext uri="{FF2B5EF4-FFF2-40B4-BE49-F238E27FC236}">
                <a16:creationId xmlns:a16="http://schemas.microsoft.com/office/drawing/2014/main" id="{1281D209-A681-4826-BA20-E4CF4B2FF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420888"/>
            <a:ext cx="2816353" cy="181089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83568" y="1340768"/>
            <a:ext cx="5112568" cy="4524315"/>
          </a:xfrm>
          <a:prstGeom prst="rect">
            <a:avLst/>
          </a:prstGeom>
        </p:spPr>
        <p:txBody>
          <a:bodyPr wrap="square">
            <a:spAutoFit/>
          </a:bodyPr>
          <a:lstStyle/>
          <a:p>
            <a:pPr marL="285750" indent="-285750" algn="just">
              <a:buFont typeface="Arial" panose="020B0604020202020204" pitchFamily="34" charset="0"/>
              <a:buChar char="•"/>
            </a:pPr>
            <a:r>
              <a:rPr lang="es-MX" dirty="0"/>
              <a:t>Desarrolla e instala software de aplicación utilizando programación estructurada, con almacenamiento persistente de los datos.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Desarrolla software de aplicación utilizando programación orientada a objetos, con almacenamiento persistente de los datos.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Desarrolla aplicaciones web y móviles.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Administra sistemas operativos, aplicaciones y servicios.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Desarrolla, administra y configura soluciones de e – </a:t>
            </a:r>
            <a:r>
              <a:rPr lang="es-MX" dirty="0" err="1"/>
              <a:t>learning</a:t>
            </a:r>
            <a:r>
              <a:rPr lang="es-MX" dirty="0"/>
              <a:t> y comercio electrónico Y las competencias de empleabilidad y productividad. </a:t>
            </a:r>
          </a:p>
        </p:txBody>
      </p:sp>
      <p:sp>
        <p:nvSpPr>
          <p:cNvPr id="3" name="CuadroTexto 2">
            <a:extLst>
              <a:ext uri="{FF2B5EF4-FFF2-40B4-BE49-F238E27FC236}">
                <a16:creationId xmlns:a16="http://schemas.microsoft.com/office/drawing/2014/main" id="{4FD450BA-249D-4F00-B7E5-112B322F2008}"/>
              </a:ext>
            </a:extLst>
          </p:cNvPr>
          <p:cNvSpPr txBox="1"/>
          <p:nvPr/>
        </p:nvSpPr>
        <p:spPr>
          <a:xfrm>
            <a:off x="1043608" y="404664"/>
            <a:ext cx="6912768" cy="523220"/>
          </a:xfrm>
          <a:prstGeom prst="rect">
            <a:avLst/>
          </a:prstGeom>
          <a:noFill/>
        </p:spPr>
        <p:txBody>
          <a:bodyPr wrap="square" rtlCol="0">
            <a:spAutoFit/>
          </a:bodyPr>
          <a:lstStyle/>
          <a:p>
            <a:pPr lvl="1" algn="just"/>
            <a:r>
              <a:rPr lang="es-MX" sz="2800" b="1" dirty="0"/>
              <a:t>COMPETENCIAS PROFESIONALES</a:t>
            </a:r>
          </a:p>
        </p:txBody>
      </p:sp>
    </p:spTree>
    <p:extLst>
      <p:ext uri="{BB962C8B-B14F-4D97-AF65-F5344CB8AC3E}">
        <p14:creationId xmlns:p14="http://schemas.microsoft.com/office/powerpoint/2010/main" val="357589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a web sin límites es posible con la programación a medida">
            <a:extLst>
              <a:ext uri="{FF2B5EF4-FFF2-40B4-BE49-F238E27FC236}">
                <a16:creationId xmlns:a16="http://schemas.microsoft.com/office/drawing/2014/main" id="{61B05F1D-2B95-432F-ABDE-167AE4436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35" y="1866205"/>
            <a:ext cx="3467090" cy="293094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37751" y="889843"/>
            <a:ext cx="5256584" cy="5078313"/>
          </a:xfrm>
          <a:prstGeom prst="rect">
            <a:avLst/>
          </a:prstGeom>
        </p:spPr>
        <p:txBody>
          <a:bodyPr wrap="square">
            <a:spAutoFit/>
          </a:bodyPr>
          <a:lstStyle/>
          <a:p>
            <a:pPr algn="just"/>
            <a:r>
              <a:rPr lang="es-MX" dirty="0"/>
              <a:t>Una vez concluido el Bachillerato tecnológico en programación el egresado podrá incorporarse al ámbito laboral en diversos sitios de inserción como: </a:t>
            </a:r>
          </a:p>
          <a:p>
            <a:pPr algn="just"/>
            <a:r>
              <a:rPr lang="es-MX" dirty="0"/>
              <a:t>•Edición de Software  integrada con la reproducción.</a:t>
            </a:r>
          </a:p>
          <a:p>
            <a:pPr algn="just"/>
            <a:r>
              <a:rPr lang="es-MX" dirty="0"/>
              <a:t> </a:t>
            </a:r>
          </a:p>
          <a:p>
            <a:pPr algn="just"/>
            <a:r>
              <a:rPr lang="es-MX" dirty="0"/>
              <a:t>•Servicios de diseño de sistemas de cómputo y servicios relacionados.</a:t>
            </a:r>
          </a:p>
          <a:p>
            <a:pPr algn="just"/>
            <a:r>
              <a:rPr lang="es-MX" dirty="0"/>
              <a:t> </a:t>
            </a:r>
          </a:p>
          <a:p>
            <a:pPr algn="just"/>
            <a:r>
              <a:rPr lang="es-MX" dirty="0"/>
              <a:t>•Escuelas de computación del sector privado.</a:t>
            </a:r>
          </a:p>
          <a:p>
            <a:pPr algn="just"/>
            <a:r>
              <a:rPr lang="es-MX" dirty="0"/>
              <a:t> </a:t>
            </a:r>
          </a:p>
          <a:p>
            <a:pPr algn="just"/>
            <a:r>
              <a:rPr lang="es-MX" dirty="0"/>
              <a:t>•Escuelas de computación del sector público.</a:t>
            </a:r>
          </a:p>
          <a:p>
            <a:pPr algn="just"/>
            <a:endParaRPr lang="es-MX" dirty="0"/>
          </a:p>
          <a:p>
            <a:pPr algn="just"/>
            <a:r>
              <a:rPr lang="es-MX" dirty="0"/>
              <a:t>•Edición y difusión de contenido exclusivamente a través de Internet.</a:t>
            </a:r>
          </a:p>
          <a:p>
            <a:pPr algn="just"/>
            <a:r>
              <a:rPr lang="es-MX" dirty="0"/>
              <a:t> </a:t>
            </a:r>
          </a:p>
          <a:p>
            <a:pPr algn="just"/>
            <a:r>
              <a:rPr lang="es-MX" dirty="0"/>
              <a:t>•Servicios de búsqueda en la red.</a:t>
            </a:r>
          </a:p>
          <a:p>
            <a:pPr algn="just"/>
            <a:endParaRPr lang="es-MX" dirty="0"/>
          </a:p>
          <a:p>
            <a:r>
              <a:rPr lang="es-MX" dirty="0"/>
              <a:t> </a:t>
            </a:r>
          </a:p>
        </p:txBody>
      </p:sp>
    </p:spTree>
    <p:extLst>
      <p:ext uri="{BB962C8B-B14F-4D97-AF65-F5344CB8AC3E}">
        <p14:creationId xmlns:p14="http://schemas.microsoft.com/office/powerpoint/2010/main" val="163781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33637-791F-45BC-8A64-BF42918951C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B2CB414-C6AC-4EA2-AB6B-B5D5F413C7F3}"/>
              </a:ext>
            </a:extLst>
          </p:cNvPr>
          <p:cNvSpPr>
            <a:spLocks noGrp="1"/>
          </p:cNvSpPr>
          <p:nvPr>
            <p:ph idx="1"/>
          </p:nvPr>
        </p:nvSpPr>
        <p:spPr/>
        <p:txBody>
          <a:bodyPr/>
          <a:lstStyle/>
          <a:p>
            <a:endParaRPr lang="es-MX"/>
          </a:p>
        </p:txBody>
      </p:sp>
      <p:pic>
        <p:nvPicPr>
          <p:cNvPr id="6" name="Imagen 5">
            <a:extLst>
              <a:ext uri="{FF2B5EF4-FFF2-40B4-BE49-F238E27FC236}">
                <a16:creationId xmlns:a16="http://schemas.microsoft.com/office/drawing/2014/main" id="{DF54EB43-15C3-1D36-8577-C51B157890F8}"/>
              </a:ext>
            </a:extLst>
          </p:cNvPr>
          <p:cNvPicPr>
            <a:picLocks noChangeAspect="1"/>
          </p:cNvPicPr>
          <p:nvPr/>
        </p:nvPicPr>
        <p:blipFill>
          <a:blip r:embed="rId2"/>
          <a:stretch>
            <a:fillRect/>
          </a:stretch>
        </p:blipFill>
        <p:spPr>
          <a:xfrm>
            <a:off x="539552" y="332657"/>
            <a:ext cx="7992888" cy="5939556"/>
          </a:xfrm>
          <a:prstGeom prst="rect">
            <a:avLst/>
          </a:prstGeom>
        </p:spPr>
      </p:pic>
    </p:spTree>
    <p:extLst>
      <p:ext uri="{BB962C8B-B14F-4D97-AF65-F5344CB8AC3E}">
        <p14:creationId xmlns:p14="http://schemas.microsoft.com/office/powerpoint/2010/main" val="293249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06556" y="354136"/>
            <a:ext cx="6241708" cy="2541431"/>
          </a:xfrm>
        </p:spPr>
        <p:txBody>
          <a:bodyPr>
            <a:noAutofit/>
          </a:bodyPr>
          <a:lstStyle/>
          <a:p>
            <a:r>
              <a:rPr lang="es-MX" sz="3200" b="1" dirty="0">
                <a:solidFill>
                  <a:srgbClr val="C00000"/>
                </a:solidFill>
                <a:latin typeface="+mn-lt"/>
                <a:ea typeface="+mn-ea"/>
                <a:cs typeface="+mn-cs"/>
              </a:rPr>
              <a:t>EN EL ÁREA ECONÓMICO- ADMINISTRATIVO, TENEMOS DOS CARRERAS LAS CUALES SON:</a:t>
            </a:r>
            <a:br>
              <a:rPr lang="es-MX" sz="3200" dirty="0">
                <a:solidFill>
                  <a:schemeClr val="tx1">
                    <a:tint val="75000"/>
                  </a:schemeClr>
                </a:solidFill>
                <a:latin typeface="+mn-lt"/>
                <a:ea typeface="+mn-ea"/>
                <a:cs typeface="+mn-cs"/>
              </a:rPr>
            </a:br>
            <a:endParaRPr lang="es-MX" sz="3200" dirty="0">
              <a:solidFill>
                <a:schemeClr val="tx1">
                  <a:tint val="75000"/>
                </a:schemeClr>
              </a:solidFill>
              <a:latin typeface="+mn-lt"/>
              <a:ea typeface="+mn-ea"/>
              <a:cs typeface="+mn-cs"/>
            </a:endParaRPr>
          </a:p>
        </p:txBody>
      </p:sp>
      <p:sp>
        <p:nvSpPr>
          <p:cNvPr id="3" name="2 Marcador de contenido"/>
          <p:cNvSpPr>
            <a:spLocks noGrp="1"/>
          </p:cNvSpPr>
          <p:nvPr>
            <p:ph type="subTitle" idx="1"/>
          </p:nvPr>
        </p:nvSpPr>
        <p:spPr>
          <a:xfrm>
            <a:off x="769119" y="2019267"/>
            <a:ext cx="7848872" cy="1752600"/>
          </a:xfrm>
        </p:spPr>
        <p:txBody>
          <a:bodyPr>
            <a:normAutofit fontScale="25000" lnSpcReduction="20000"/>
          </a:bodyPr>
          <a:lstStyle/>
          <a:p>
            <a:pPr marL="1371600" lvl="3" indent="0">
              <a:buNone/>
            </a:pPr>
            <a:endParaRPr lang="es-MX" sz="3600" dirty="0"/>
          </a:p>
          <a:p>
            <a:endParaRPr lang="es-MX" dirty="0"/>
          </a:p>
          <a:p>
            <a:pPr algn="ctr"/>
            <a:r>
              <a:rPr lang="es-MX" sz="14400" dirty="0"/>
              <a:t>ADMINISTRACIÓN DE RECURSOS HUMANOS</a:t>
            </a:r>
          </a:p>
          <a:p>
            <a:r>
              <a:rPr lang="es-MX" sz="14400" dirty="0"/>
              <a:t>                            Y</a:t>
            </a:r>
          </a:p>
          <a:p>
            <a:r>
              <a:rPr lang="es-MX" sz="14400" dirty="0"/>
              <a:t>                        CONTABILIDAD</a:t>
            </a:r>
          </a:p>
          <a:p>
            <a:endParaRPr lang="es-MX" dirty="0"/>
          </a:p>
          <a:p>
            <a:endParaRPr lang="es-MX" dirty="0"/>
          </a:p>
          <a:p>
            <a:endParaRPr lang="es-MX" dirty="0"/>
          </a:p>
        </p:txBody>
      </p:sp>
      <p:pic>
        <p:nvPicPr>
          <p:cNvPr id="1026" name="Picture 2" descr="Administración de recursos humanos - Home | Facebook">
            <a:extLst>
              <a:ext uri="{FF2B5EF4-FFF2-40B4-BE49-F238E27FC236}">
                <a16:creationId xmlns:a16="http://schemas.microsoft.com/office/drawing/2014/main" id="{83A5022D-6141-49ED-A60A-2AE94242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764704"/>
            <a:ext cx="2039206"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importancia de la Contabilidad - ICEI Formación">
            <a:extLst>
              <a:ext uri="{FF2B5EF4-FFF2-40B4-BE49-F238E27FC236}">
                <a16:creationId xmlns:a16="http://schemas.microsoft.com/office/drawing/2014/main" id="{81599E0F-5C72-4DDC-8E65-A5D00BA14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7186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5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08721"/>
            <a:ext cx="7772400" cy="2673642"/>
          </a:xfrm>
        </p:spPr>
        <p:txBody>
          <a:bodyPr>
            <a:normAutofit fontScale="90000"/>
          </a:bodyPr>
          <a:lstStyle/>
          <a:p>
            <a:pPr algn="ctr"/>
            <a:br>
              <a:rPr lang="es-MX" b="1" dirty="0"/>
            </a:br>
            <a:br>
              <a:rPr lang="es-MX" b="1" dirty="0"/>
            </a:br>
            <a:br>
              <a:rPr lang="es-MX" b="1" dirty="0"/>
            </a:br>
            <a:br>
              <a:rPr lang="es-MX" b="1" dirty="0"/>
            </a:br>
            <a:br>
              <a:rPr lang="es-MX" b="1" dirty="0"/>
            </a:br>
            <a:br>
              <a:rPr lang="es-MX" b="1" dirty="0"/>
            </a:br>
            <a:r>
              <a:rPr lang="es-MX" b="1" dirty="0"/>
              <a:t>Soporte y Mantenimiento de Equipo de Cómputo</a:t>
            </a:r>
            <a:br>
              <a:rPr lang="es-MX" dirty="0"/>
            </a:br>
            <a:endParaRPr lang="es-MX" dirty="0"/>
          </a:p>
        </p:txBody>
      </p:sp>
    </p:spTree>
    <p:extLst>
      <p:ext uri="{BB962C8B-B14F-4D97-AF65-F5344CB8AC3E}">
        <p14:creationId xmlns:p14="http://schemas.microsoft.com/office/powerpoint/2010/main" val="96604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08720"/>
            <a:ext cx="3888432" cy="4524315"/>
          </a:xfrm>
          <a:prstGeom prst="rect">
            <a:avLst/>
          </a:prstGeom>
        </p:spPr>
        <p:txBody>
          <a:bodyPr wrap="square">
            <a:spAutoFit/>
          </a:bodyPr>
          <a:lstStyle/>
          <a:p>
            <a:pPr algn="just"/>
            <a:endParaRPr lang="es-MX" dirty="0"/>
          </a:p>
          <a:p>
            <a:pPr algn="just"/>
            <a:r>
              <a:rPr lang="es-MX" dirty="0"/>
              <a:t>La carrera de Técnico en Soporte y Mantenimiento de Equipo de Cómputo se desarrolla como vertiente de la carrera de Informática y ofrece las competencias profesionales que permiten al estudiante realizar operaciones de soporte y mantenimiento a equipos de cómputo de manera presencial y a distancia, tomando como base las especificaciones del fabricante e instalar redes LAN de acuerdo a las necesidades de la organización.</a:t>
            </a:r>
          </a:p>
          <a:p>
            <a:pPr algn="just"/>
            <a:r>
              <a:rPr lang="es-MX" dirty="0"/>
              <a:t> </a:t>
            </a:r>
          </a:p>
          <a:p>
            <a:r>
              <a:rPr lang="es-MX" dirty="0"/>
              <a:t> </a:t>
            </a:r>
          </a:p>
        </p:txBody>
      </p:sp>
      <p:pic>
        <p:nvPicPr>
          <p:cNvPr id="4" name="Picture 2" descr="Soporte a equipo de cómputo – siscontrol">
            <a:extLst>
              <a:ext uri="{FF2B5EF4-FFF2-40B4-BE49-F238E27FC236}">
                <a16:creationId xmlns:a16="http://schemas.microsoft.com/office/drawing/2014/main" id="{8F3C3D06-F5F6-4B10-92FD-6F7453ACA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398338"/>
            <a:ext cx="4382616"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0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88640"/>
            <a:ext cx="5184576" cy="6093976"/>
          </a:xfrm>
          <a:prstGeom prst="rect">
            <a:avLst/>
          </a:prstGeom>
        </p:spPr>
        <p:txBody>
          <a:bodyPr wrap="square">
            <a:spAutoFit/>
          </a:bodyPr>
          <a:lstStyle/>
          <a:p>
            <a:endParaRPr lang="es-MX" dirty="0"/>
          </a:p>
          <a:p>
            <a:pPr algn="just"/>
            <a:r>
              <a:rPr lang="es-MX" dirty="0"/>
              <a:t>Durante el proceso de formación de los cinco módulos, el estudiante desarrollará o reforzará las siguientes </a:t>
            </a:r>
            <a:r>
              <a:rPr lang="es-MX" sz="2400" b="1" dirty="0"/>
              <a:t>competencias profesionales</a:t>
            </a:r>
            <a:r>
              <a:rPr lang="es-MX" dirty="0"/>
              <a:t>, correspondientes al Bachillerato Tecnológico en Soporte y Mantenimiento de equipo de cómputo:</a:t>
            </a:r>
          </a:p>
          <a:p>
            <a:pPr algn="just"/>
            <a:r>
              <a:rPr lang="es-MX" dirty="0"/>
              <a:t> </a:t>
            </a:r>
          </a:p>
          <a:p>
            <a:pPr marL="285750" indent="-285750" algn="just">
              <a:buFont typeface="Arial" panose="020B0604020202020204" pitchFamily="34" charset="0"/>
              <a:buChar char="•"/>
            </a:pPr>
            <a:r>
              <a:rPr lang="es-MX" dirty="0"/>
              <a:t>Ensambla y configura equipos de cómputo de acuerdo a los requerimientos del usuario y especificaciones del fabricante.</a:t>
            </a:r>
          </a:p>
          <a:p>
            <a:pPr marL="285750" indent="-285750" algn="just">
              <a:buFont typeface="Arial" panose="020B0604020202020204" pitchFamily="34" charset="0"/>
              <a:buChar char="•"/>
            </a:pPr>
            <a:endParaRPr lang="es-MX" sz="600" dirty="0"/>
          </a:p>
          <a:p>
            <a:pPr marL="285750" indent="-285750" algn="just">
              <a:buFont typeface="Arial" panose="020B0604020202020204" pitchFamily="34" charset="0"/>
              <a:buChar char="•"/>
            </a:pPr>
            <a:r>
              <a:rPr lang="es-MX" dirty="0"/>
              <a:t>Mantiene el equipo de cómputo y software.</a:t>
            </a:r>
          </a:p>
          <a:p>
            <a:pPr marL="285750" indent="-285750" algn="just">
              <a:buFont typeface="Arial" panose="020B0604020202020204" pitchFamily="34" charset="0"/>
              <a:buChar char="•"/>
            </a:pPr>
            <a:endParaRPr lang="es-MX" sz="600" dirty="0"/>
          </a:p>
          <a:p>
            <a:pPr marL="285750" indent="-285750" algn="just">
              <a:buFont typeface="Arial" panose="020B0604020202020204" pitchFamily="34" charset="0"/>
              <a:buChar char="•"/>
            </a:pPr>
            <a:r>
              <a:rPr lang="es-MX" dirty="0"/>
              <a:t>Proporciona soporte técnico presencial o a distancia en software de aplicación y hardware de acuerdo a los requerimientos del usuario.</a:t>
            </a:r>
          </a:p>
          <a:p>
            <a:pPr marL="285750" indent="-285750" algn="just">
              <a:buFont typeface="Arial" panose="020B0604020202020204" pitchFamily="34" charset="0"/>
              <a:buChar char="•"/>
            </a:pPr>
            <a:endParaRPr lang="es-MX" sz="600" dirty="0"/>
          </a:p>
          <a:p>
            <a:pPr marL="285750" indent="-285750" algn="just">
              <a:buFont typeface="Arial" panose="020B0604020202020204" pitchFamily="34" charset="0"/>
              <a:buChar char="•"/>
            </a:pPr>
            <a:r>
              <a:rPr lang="es-MX" dirty="0"/>
              <a:t>Diseña e instala redes LAN de acuerdo a las necesidades de la organización y estándares oficiales.</a:t>
            </a:r>
          </a:p>
          <a:p>
            <a:pPr marL="285750" indent="-285750" algn="just">
              <a:buFont typeface="Arial" panose="020B0604020202020204" pitchFamily="34" charset="0"/>
              <a:buChar char="•"/>
            </a:pPr>
            <a:endParaRPr lang="es-MX" sz="600" dirty="0"/>
          </a:p>
          <a:p>
            <a:pPr marL="285750" indent="-285750" algn="just">
              <a:buFont typeface="Arial" panose="020B0604020202020204" pitchFamily="34" charset="0"/>
              <a:buChar char="•"/>
            </a:pPr>
            <a:r>
              <a:rPr lang="es-MX" dirty="0"/>
              <a:t>Administra redes LAN de acuerdo a los requerimientos de la organización.</a:t>
            </a:r>
          </a:p>
          <a:p>
            <a:pPr algn="just"/>
            <a:endParaRPr lang="es-MX" dirty="0"/>
          </a:p>
        </p:txBody>
      </p:sp>
      <p:pic>
        <p:nvPicPr>
          <p:cNvPr id="4" name="Picture 2" descr="OFERTA EDUCATIVA Soporte y mantenimiento de Equipo de Cómputo CBTIS 89 ::.">
            <a:extLst>
              <a:ext uri="{FF2B5EF4-FFF2-40B4-BE49-F238E27FC236}">
                <a16:creationId xmlns:a16="http://schemas.microsoft.com/office/drawing/2014/main" id="{944190DB-5AAC-4586-806C-685E1A01D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44141"/>
            <a:ext cx="32385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94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uantes que llevan del técnico de sexo masculino joven que fija la placa  madre del ordenador con destornillador | Foto Gratis">
            <a:extLst>
              <a:ext uri="{FF2B5EF4-FFF2-40B4-BE49-F238E27FC236}">
                <a16:creationId xmlns:a16="http://schemas.microsoft.com/office/drawing/2014/main" id="{58D8EA65-9CA1-4192-995D-EB809F43E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12339"/>
            <a:ext cx="4062309" cy="270604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95536" y="210705"/>
            <a:ext cx="4320480" cy="5909310"/>
          </a:xfrm>
          <a:prstGeom prst="rect">
            <a:avLst/>
          </a:prstGeom>
        </p:spPr>
        <p:txBody>
          <a:bodyPr wrap="square">
            <a:spAutoFit/>
          </a:bodyPr>
          <a:lstStyle/>
          <a:p>
            <a:endParaRPr lang="es-MX" dirty="0"/>
          </a:p>
          <a:p>
            <a:pPr algn="just"/>
            <a:r>
              <a:rPr lang="es-MX" dirty="0"/>
              <a:t>Las competencias para ensamblar y configurar equipos de cómputo de acuerdo a los requerimientos del usuario y especificaciones del fabricante, mantener el equipo de cómputo y software, proporcionar soporte técnico presencial y a distancia en software de aplicación y hardware de acuerdo a los requerimientos del usuario, diseñar e instalar redes LAN de acuerdo a las necesidades de la organización y estándares oficiales y administrar redes LAN de acuerdo a los requerimientos de la organización.</a:t>
            </a:r>
          </a:p>
          <a:p>
            <a:pPr algn="just"/>
            <a:r>
              <a:rPr lang="es-MX" dirty="0"/>
              <a:t>Todas estas competencias posibilitan al egresado su incorporación al mundo laboral o desarrollar procesos productivos independientes, de acuerdo con sus intereses profesionales o las necesidades en su entorno social.</a:t>
            </a:r>
          </a:p>
          <a:p>
            <a:r>
              <a:rPr lang="es-MX" dirty="0"/>
              <a:t> </a:t>
            </a:r>
          </a:p>
        </p:txBody>
      </p:sp>
    </p:spTree>
    <p:extLst>
      <p:ext uri="{BB962C8B-B14F-4D97-AF65-F5344CB8AC3E}">
        <p14:creationId xmlns:p14="http://schemas.microsoft.com/office/powerpoint/2010/main" val="417267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222285-C917-3FDE-52F3-AB737ECE2E50}"/>
              </a:ext>
            </a:extLst>
          </p:cNvPr>
          <p:cNvPicPr>
            <a:picLocks noChangeAspect="1"/>
          </p:cNvPicPr>
          <p:nvPr/>
        </p:nvPicPr>
        <p:blipFill>
          <a:blip r:embed="rId2"/>
          <a:stretch>
            <a:fillRect/>
          </a:stretch>
        </p:blipFill>
        <p:spPr>
          <a:xfrm>
            <a:off x="323528" y="188640"/>
            <a:ext cx="8208912" cy="6408712"/>
          </a:xfrm>
          <a:prstGeom prst="rect">
            <a:avLst/>
          </a:prstGeom>
        </p:spPr>
      </p:pic>
    </p:spTree>
    <p:extLst>
      <p:ext uri="{BB962C8B-B14F-4D97-AF65-F5344CB8AC3E}">
        <p14:creationId xmlns:p14="http://schemas.microsoft.com/office/powerpoint/2010/main" val="204365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916832"/>
            <a:ext cx="7558608" cy="2088232"/>
          </a:xfrm>
        </p:spPr>
        <p:txBody>
          <a:bodyPr>
            <a:normAutofit fontScale="90000"/>
          </a:bodyPr>
          <a:lstStyle/>
          <a:p>
            <a:r>
              <a:rPr lang="es-MX" b="1" dirty="0"/>
              <a:t>Administración de Recursos Humanos</a:t>
            </a:r>
            <a:br>
              <a:rPr lang="es-MX" dirty="0"/>
            </a:br>
            <a:endParaRPr lang="es-MX" dirty="0"/>
          </a:p>
        </p:txBody>
      </p:sp>
    </p:spTree>
    <p:extLst>
      <p:ext uri="{BB962C8B-B14F-4D97-AF65-F5344CB8AC3E}">
        <p14:creationId xmlns:p14="http://schemas.microsoft.com/office/powerpoint/2010/main" val="421444465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MX" dirty="0"/>
              <a:t> En esta carrera se desarrolla en función a las actividades que se realizan en cada área de la organización; como son  integrar al personal a la organización, asistir en actividades de capacitación, desarrollo y evaluación del personal, así como determinar las remuneraciones al personal.</a:t>
            </a:r>
          </a:p>
          <a:p>
            <a:pPr marL="0" indent="0" algn="just">
              <a:buNone/>
            </a:pPr>
            <a:endParaRPr lang="es-MX" dirty="0"/>
          </a:p>
          <a:p>
            <a:endParaRPr lang="es-MX" dirty="0"/>
          </a:p>
        </p:txBody>
      </p:sp>
      <p:sp>
        <p:nvSpPr>
          <p:cNvPr id="4" name="CuadroTexto 3">
            <a:extLst>
              <a:ext uri="{FF2B5EF4-FFF2-40B4-BE49-F238E27FC236}">
                <a16:creationId xmlns:a16="http://schemas.microsoft.com/office/drawing/2014/main" id="{D78EA784-2A47-4C00-959D-A0A7B3173F5A}"/>
              </a:ext>
            </a:extLst>
          </p:cNvPr>
          <p:cNvSpPr txBox="1"/>
          <p:nvPr/>
        </p:nvSpPr>
        <p:spPr>
          <a:xfrm>
            <a:off x="1443491" y="549545"/>
            <a:ext cx="6912768" cy="954107"/>
          </a:xfrm>
          <a:prstGeom prst="rect">
            <a:avLst/>
          </a:prstGeom>
          <a:noFill/>
        </p:spPr>
        <p:txBody>
          <a:bodyPr wrap="square" rtlCol="0">
            <a:spAutoFit/>
          </a:bodyPr>
          <a:lstStyle/>
          <a:p>
            <a:pPr algn="ctr"/>
            <a:r>
              <a:rPr lang="es-MX" sz="2800" b="1" dirty="0"/>
              <a:t>ADMINISTRACIÓN DE RECURSOS HUMANOS</a:t>
            </a:r>
          </a:p>
        </p:txBody>
      </p:sp>
      <p:pic>
        <p:nvPicPr>
          <p:cNvPr id="2050" name="Picture 2" descr="4 consejos para mejorar el proceso de reclutamiento y selección">
            <a:extLst>
              <a:ext uri="{FF2B5EF4-FFF2-40B4-BE49-F238E27FC236}">
                <a16:creationId xmlns:a16="http://schemas.microsoft.com/office/drawing/2014/main" id="{39A26598-F16A-4CB8-A8A8-33EB3E2E4F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954541"/>
            <a:ext cx="2964001" cy="21092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Cómo CANCELAR un CFDi en CONTPAQi Nóminas">
            <a:extLst>
              <a:ext uri="{FF2B5EF4-FFF2-40B4-BE49-F238E27FC236}">
                <a16:creationId xmlns:a16="http://schemas.microsoft.com/office/drawing/2014/main" id="{6F64471F-25F6-4DAA-9778-1408D7F75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982" y="3954541"/>
            <a:ext cx="4376441" cy="210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73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3491" y="620688"/>
            <a:ext cx="6571343" cy="1049235"/>
          </a:xfrm>
        </p:spPr>
        <p:txBody>
          <a:bodyPr>
            <a:normAutofit fontScale="90000"/>
          </a:bodyPr>
          <a:lstStyle/>
          <a:p>
            <a:pPr algn="ctr"/>
            <a:r>
              <a:rPr lang="es-MX" sz="3200" b="1" dirty="0"/>
              <a:t>Administración de Recursos Humanos</a:t>
            </a:r>
            <a:br>
              <a:rPr lang="es-MX" sz="3200" b="1" dirty="0"/>
            </a:br>
            <a:endParaRPr lang="es-MX" dirty="0"/>
          </a:p>
        </p:txBody>
      </p:sp>
      <p:sp>
        <p:nvSpPr>
          <p:cNvPr id="3" name="2 Marcador de contenido"/>
          <p:cNvSpPr>
            <a:spLocks noGrp="1"/>
          </p:cNvSpPr>
          <p:nvPr>
            <p:ph idx="1"/>
          </p:nvPr>
        </p:nvSpPr>
        <p:spPr/>
        <p:txBody>
          <a:bodyPr>
            <a:normAutofit fontScale="92500" lnSpcReduction="10000"/>
          </a:bodyPr>
          <a:lstStyle/>
          <a:p>
            <a:pPr algn="just"/>
            <a:r>
              <a:rPr lang="es-MX" dirty="0"/>
              <a:t>La formación profesional se inicia en el segundo semestre y se concluye en el sexto semestre, desarrollando en este lapso de tiempo las competencias para plantear actividades del  área de Recursos Humanos en función de las que se realizan en cada área de la organización, integrar el capital humano a la organización, asistir en el control y evaluación del desempeño del capital humano de la organización, controlar los procesos y servicios de higiene y seguridad el capital humano en la organización, determinar las remuneraciones al capital humano de la organización.</a:t>
            </a:r>
          </a:p>
          <a:p>
            <a:endParaRPr lang="es-MX" dirty="0"/>
          </a:p>
        </p:txBody>
      </p:sp>
    </p:spTree>
    <p:extLst>
      <p:ext uri="{BB962C8B-B14F-4D97-AF65-F5344CB8AC3E}">
        <p14:creationId xmlns:p14="http://schemas.microsoft.com/office/powerpoint/2010/main" val="411244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0334" y="610342"/>
            <a:ext cx="6571343" cy="1049235"/>
          </a:xfrm>
        </p:spPr>
        <p:txBody>
          <a:bodyPr>
            <a:normAutofit fontScale="90000"/>
          </a:bodyPr>
          <a:lstStyle/>
          <a:p>
            <a:pPr algn="ctr"/>
            <a:r>
              <a:rPr lang="es-MX" sz="3200" b="1" dirty="0"/>
              <a:t>Administración de Recursos Humanos</a:t>
            </a:r>
            <a:br>
              <a:rPr lang="es-MX" sz="3200" b="1" dirty="0"/>
            </a:br>
            <a:endParaRPr lang="es-MX" dirty="0"/>
          </a:p>
        </p:txBody>
      </p:sp>
      <p:sp>
        <p:nvSpPr>
          <p:cNvPr id="3" name="2 Marcador de contenido"/>
          <p:cNvSpPr>
            <a:spLocks noGrp="1"/>
          </p:cNvSpPr>
          <p:nvPr>
            <p:ph idx="1"/>
          </p:nvPr>
        </p:nvSpPr>
        <p:spPr>
          <a:xfrm>
            <a:off x="647564" y="1853755"/>
            <a:ext cx="7956884" cy="4392488"/>
          </a:xfrm>
        </p:spPr>
        <p:txBody>
          <a:bodyPr>
            <a:normAutofit fontScale="40000" lnSpcReduction="20000"/>
          </a:bodyPr>
          <a:lstStyle/>
          <a:p>
            <a:pPr marL="0" indent="0">
              <a:buNone/>
            </a:pPr>
            <a:r>
              <a:rPr lang="es-MX" sz="5000" dirty="0">
                <a:latin typeface="Arial Black" panose="020B0A04020102020204" pitchFamily="34" charset="0"/>
              </a:rPr>
              <a:t>El estudiante desarrolla </a:t>
            </a:r>
            <a:r>
              <a:rPr lang="es-MX" sz="5000" b="1" dirty="0">
                <a:latin typeface="Arial Black" panose="020B0A04020102020204" pitchFamily="34" charset="0"/>
              </a:rPr>
              <a:t>competencias profesionales</a:t>
            </a:r>
            <a:r>
              <a:rPr lang="es-MX" sz="5000" dirty="0">
                <a:latin typeface="Arial Black" panose="020B0A04020102020204" pitchFamily="34" charset="0"/>
              </a:rPr>
              <a:t> y son las siguientes: </a:t>
            </a:r>
          </a:p>
          <a:p>
            <a:pPr marL="0" indent="0">
              <a:buNone/>
            </a:pPr>
            <a:r>
              <a:rPr lang="es-MX" sz="5000" b="1" dirty="0">
                <a:latin typeface="Arial Black" panose="020B0A04020102020204" pitchFamily="34" charset="0"/>
              </a:rPr>
              <a:t> .</a:t>
            </a:r>
            <a:r>
              <a:rPr lang="es-MX" sz="5000" dirty="0">
                <a:latin typeface="Arial Black" panose="020B0A04020102020204" pitchFamily="34" charset="0"/>
              </a:rPr>
              <a:t> </a:t>
            </a:r>
            <a:r>
              <a:rPr lang="es-MX" sz="5500" dirty="0">
                <a:latin typeface="Gill Sans MT" panose="020B0502020104020203" pitchFamily="34" charset="0"/>
                <a:cs typeface="Arial" panose="020B0604020202020204" pitchFamily="34" charset="0"/>
              </a:rPr>
              <a:t>Plantea actividades del área de recursos humanos en función de las que se realizan en otras áreas de la organización. </a:t>
            </a:r>
          </a:p>
          <a:p>
            <a:pPr marL="0" indent="0">
              <a:buNone/>
            </a:pPr>
            <a:r>
              <a:rPr lang="es-MX" sz="5500" dirty="0">
                <a:latin typeface="Gill Sans MT" panose="020B0502020104020203" pitchFamily="34" charset="0"/>
                <a:cs typeface="Arial" panose="020B0604020202020204" pitchFamily="34" charset="0"/>
              </a:rPr>
              <a:t>•Integra el capital humano a la organización. </a:t>
            </a:r>
          </a:p>
          <a:p>
            <a:pPr marL="0" indent="0">
              <a:buNone/>
            </a:pPr>
            <a:r>
              <a:rPr lang="es-MX" sz="5500" dirty="0">
                <a:latin typeface="Gill Sans MT" panose="020B0502020104020203" pitchFamily="34" charset="0"/>
                <a:cs typeface="Arial" panose="020B0604020202020204" pitchFamily="34" charset="0"/>
              </a:rPr>
              <a:t>•Asiste en el control y evaluación del desempeño del capital humano de la organización.</a:t>
            </a:r>
          </a:p>
          <a:p>
            <a:pPr marL="0" indent="0">
              <a:buNone/>
            </a:pPr>
            <a:r>
              <a:rPr lang="es-MX" sz="5500" dirty="0">
                <a:latin typeface="Gill Sans MT" panose="020B0502020104020203" pitchFamily="34" charset="0"/>
                <a:cs typeface="Arial" panose="020B0604020202020204" pitchFamily="34" charset="0"/>
              </a:rPr>
              <a:t>•Controla los procesos y servicios de higiene y seguridad del capital humano en la organización.</a:t>
            </a:r>
          </a:p>
          <a:p>
            <a:pPr marL="0" indent="0">
              <a:buNone/>
            </a:pPr>
            <a:r>
              <a:rPr lang="es-MX" sz="5500" dirty="0">
                <a:latin typeface="Gill Sans MT" panose="020B0502020104020203" pitchFamily="34" charset="0"/>
                <a:cs typeface="Arial" panose="020B0604020202020204" pitchFamily="34" charset="0"/>
              </a:rPr>
              <a:t>•Determina las remuneraciones al capital humano de la organización.</a:t>
            </a:r>
          </a:p>
          <a:p>
            <a:endParaRPr lang="es-MX" dirty="0"/>
          </a:p>
        </p:txBody>
      </p:sp>
    </p:spTree>
    <p:extLst>
      <p:ext uri="{BB962C8B-B14F-4D97-AF65-F5344CB8AC3E}">
        <p14:creationId xmlns:p14="http://schemas.microsoft.com/office/powerpoint/2010/main" val="197266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gn="just"/>
            <a:r>
              <a:rPr lang="es-MX" dirty="0"/>
              <a:t>Una vez concluido el Bachillerato Tecnológico con la especialidad de Administración de Recursos Humanos, el alumno podrá ingresar al mundo laboral en: Servicios de Administración de Negocios como: Administradores y Especialistas en Recursos Humanos y Sistemas de Gestión, Auxiliares en Administración, Mercadotecnia, Comercialización y Comercio Exterior o en el Desarrollo de Procesos Productivos independientes, de acuerdo con sus intereses profesionales y necesidades de su entorno social.</a:t>
            </a:r>
          </a:p>
        </p:txBody>
      </p:sp>
    </p:spTree>
    <p:extLst>
      <p:ext uri="{BB962C8B-B14F-4D97-AF65-F5344CB8AC3E}">
        <p14:creationId xmlns:p14="http://schemas.microsoft.com/office/powerpoint/2010/main" val="194098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AB5AE69-AADE-0FB2-F907-0D09B6F1A211}"/>
              </a:ext>
            </a:extLst>
          </p:cNvPr>
          <p:cNvPicPr>
            <a:picLocks noChangeAspect="1"/>
          </p:cNvPicPr>
          <p:nvPr/>
        </p:nvPicPr>
        <p:blipFill>
          <a:blip r:embed="rId2"/>
          <a:stretch>
            <a:fillRect/>
          </a:stretch>
        </p:blipFill>
        <p:spPr>
          <a:xfrm>
            <a:off x="539552" y="295275"/>
            <a:ext cx="7632848" cy="6267450"/>
          </a:xfrm>
          <a:prstGeom prst="rect">
            <a:avLst/>
          </a:prstGeom>
        </p:spPr>
      </p:pic>
    </p:spTree>
    <p:extLst>
      <p:ext uri="{BB962C8B-B14F-4D97-AF65-F5344CB8AC3E}">
        <p14:creationId xmlns:p14="http://schemas.microsoft.com/office/powerpoint/2010/main" val="86698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92152" y="476672"/>
            <a:ext cx="7772400" cy="1899643"/>
          </a:xfrm>
        </p:spPr>
        <p:txBody>
          <a:bodyPr/>
          <a:lstStyle/>
          <a:p>
            <a:r>
              <a:rPr lang="es-MX" dirty="0" err="1">
                <a:latin typeface="Arial Black" panose="020B0A04020102020204" pitchFamily="34" charset="0"/>
              </a:rPr>
              <a:t>cONTABILIDAD</a:t>
            </a:r>
            <a:br>
              <a:rPr lang="es-MX" dirty="0"/>
            </a:br>
            <a:endParaRPr lang="es-MX" dirty="0"/>
          </a:p>
        </p:txBody>
      </p:sp>
      <p:pic>
        <p:nvPicPr>
          <p:cNvPr id="3074" name="Picture 2" descr="Contabilidad: ¿Qué es la contabilidad y para qué sirve? - Escuela Contable">
            <a:extLst>
              <a:ext uri="{FF2B5EF4-FFF2-40B4-BE49-F238E27FC236}">
                <a16:creationId xmlns:a16="http://schemas.microsoft.com/office/drawing/2014/main" id="{0C9EBA08-CD13-45ED-8948-E6D03385F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94841"/>
            <a:ext cx="6485926" cy="373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4699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1083</TotalTime>
  <Words>1153</Words>
  <Application>Microsoft Office PowerPoint</Application>
  <PresentationFormat>Presentación en pantalla (4:3)</PresentationFormat>
  <Paragraphs>97</Paragraphs>
  <Slides>24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Arial Black</vt:lpstr>
      <vt:lpstr>Calibri</vt:lpstr>
      <vt:lpstr>Gill Sans MT</vt:lpstr>
      <vt:lpstr>Galería</vt:lpstr>
      <vt:lpstr>       CETIS 31  “LEONA VICARIO “</vt:lpstr>
      <vt:lpstr>EN EL ÁREA ECONÓMICO- ADMINISTRATIVO, TENEMOS DOS CARRERAS LAS CUALES SON: </vt:lpstr>
      <vt:lpstr>Administración de Recursos Humanos </vt:lpstr>
      <vt:lpstr>Presentación de PowerPoint</vt:lpstr>
      <vt:lpstr>Administración de Recursos Humanos </vt:lpstr>
      <vt:lpstr>Administración de Recursos Humanos </vt:lpstr>
      <vt:lpstr>Presentación de PowerPoint</vt:lpstr>
      <vt:lpstr>Presentación de PowerPoint</vt:lpstr>
      <vt:lpstr>cONTABILIDAD </vt:lpstr>
      <vt:lpstr>Presentación de PowerPoint</vt:lpstr>
      <vt:lpstr>Presentación de PowerPoint</vt:lpstr>
      <vt:lpstr>Presentación de PowerPoint</vt:lpstr>
      <vt:lpstr>Presentación de PowerPoint</vt:lpstr>
      <vt:lpstr>EN EL ÁREA DE INFORMÁTICA TENEMOS DOS CARRERAS LAS CUALES SON: </vt:lpstr>
      <vt:lpstr>   programación </vt:lpstr>
      <vt:lpstr>Presentación de PowerPoint</vt:lpstr>
      <vt:lpstr>Presentación de PowerPoint</vt:lpstr>
      <vt:lpstr>Presentación de PowerPoint</vt:lpstr>
      <vt:lpstr>Presentación de PowerPoint</vt:lpstr>
      <vt:lpstr>      Soporte y Mantenimiento de Equipo de Cómputo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Administración de Recursos Humanos</dc:title>
  <dc:creator>SEP</dc:creator>
  <cp:lastModifiedBy>Servicios Escolares CETIS No. 31</cp:lastModifiedBy>
  <cp:revision>28</cp:revision>
  <dcterms:created xsi:type="dcterms:W3CDTF">2018-10-10T20:01:29Z</dcterms:created>
  <dcterms:modified xsi:type="dcterms:W3CDTF">2023-11-07T20:55:08Z</dcterms:modified>
</cp:coreProperties>
</file>